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7" r:id="rId2"/>
    <p:sldId id="278" r:id="rId3"/>
    <p:sldId id="258" r:id="rId4"/>
    <p:sldId id="265" r:id="rId5"/>
    <p:sldId id="264" r:id="rId6"/>
    <p:sldId id="260" r:id="rId7"/>
    <p:sldId id="259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66" r:id="rId17"/>
    <p:sldId id="267" r:id="rId18"/>
    <p:sldId id="277" r:id="rId19"/>
    <p:sldId id="263" r:id="rId20"/>
    <p:sldId id="262" r:id="rId21"/>
    <p:sldId id="261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8"/>
    <p:restoredTop sz="94709"/>
  </p:normalViewPr>
  <p:slideViewPr>
    <p:cSldViewPr snapToGrid="0">
      <p:cViewPr varScale="1">
        <p:scale>
          <a:sx n="142" d="100"/>
          <a:sy n="142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16319-7DC7-1544-93BC-23984E9B20A5}" type="datetimeFigureOut">
              <a:rPr lang="en-US" smtClean="0"/>
              <a:t>12/9/24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D3FD01-8A78-F64F-8FDC-E4E2A2E5A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57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/>
              <a:t>Tile Embedding</a:t>
            </a:r>
            <a:r>
              <a:rPr lang="en-US" sz="1200" dirty="0"/>
              <a:t>: Use DINOv2 to pretrain a tile encoder that captures local features from individual image tiles in pathology slides.</a:t>
            </a:r>
          </a:p>
          <a:p>
            <a:r>
              <a:rPr lang="en-US" sz="1200" b="1" dirty="0"/>
              <a:t>Sequence Formation</a:t>
            </a:r>
            <a:r>
              <a:rPr lang="en-US" sz="1200" dirty="0"/>
              <a:t>: Convert all tiles into a sequence of embeddings.</a:t>
            </a:r>
          </a:p>
          <a:p>
            <a:r>
              <a:rPr lang="en-US" sz="1200" b="1" dirty="0"/>
              <a:t>Global Feature Encoding</a:t>
            </a:r>
            <a:r>
              <a:rPr lang="en-US" sz="1200" dirty="0"/>
              <a:t>: Use a slide encoder with </a:t>
            </a:r>
            <a:r>
              <a:rPr lang="en-US" sz="1200" dirty="0" err="1"/>
              <a:t>LongNet</a:t>
            </a:r>
            <a:r>
              <a:rPr lang="en-US" sz="1200" dirty="0"/>
              <a:t> to generate contextualized embeddings from the sequence, capturing global features across the entire slide.</a:t>
            </a:r>
          </a:p>
          <a:p>
            <a:r>
              <a:rPr lang="en-US" sz="1200" b="1" dirty="0"/>
              <a:t>Aggregation</a:t>
            </a:r>
            <a:r>
              <a:rPr lang="en-US" sz="1200" dirty="0"/>
              <a:t>: Apply a </a:t>
            </a:r>
            <a:r>
              <a:rPr lang="en-US" sz="1200" dirty="0" err="1"/>
              <a:t>softmax</a:t>
            </a:r>
            <a:r>
              <a:rPr lang="en-US" sz="1200" dirty="0"/>
              <a:t> attention layer to aggregate the slide-level embeddings for downstream clinical tasks.</a:t>
            </a:r>
          </a:p>
          <a:p>
            <a:r>
              <a:rPr lang="en-US" sz="1200" b="1" dirty="0"/>
              <a:t>Fine-Tuning</a:t>
            </a:r>
            <a:r>
              <a:rPr lang="en-US" sz="1200" dirty="0"/>
              <a:t>: Fine-tune the pretrained model on specific tasks using relevant data.</a:t>
            </a:r>
          </a:p>
          <a:p>
            <a:r>
              <a:rPr lang="en-US" sz="1200" b="1" dirty="0"/>
              <a:t>Evaluation</a:t>
            </a:r>
            <a:r>
              <a:rPr lang="en-US" sz="1200" dirty="0"/>
              <a:t>: Test and evaluate the model on various clinical applications.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3FD01-8A78-F64F-8FDC-E4E2A2E5AA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97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/>
              <a:t>Tile Embedding</a:t>
            </a:r>
            <a:r>
              <a:rPr lang="en-US" sz="1200" dirty="0"/>
              <a:t>: Use DINOv2 to pretrain a tile encoder that captures local features from individual image tiles in pathology slides.</a:t>
            </a:r>
          </a:p>
          <a:p>
            <a:r>
              <a:rPr lang="en-US" sz="1200" b="1" dirty="0"/>
              <a:t>Sequence Formation</a:t>
            </a:r>
            <a:r>
              <a:rPr lang="en-US" sz="1200" dirty="0"/>
              <a:t>: Convert all tiles into a sequence of embeddings.</a:t>
            </a:r>
          </a:p>
          <a:p>
            <a:r>
              <a:rPr lang="en-US" sz="1200" b="1" dirty="0"/>
              <a:t>Global Feature Encoding</a:t>
            </a:r>
            <a:r>
              <a:rPr lang="en-US" sz="1200" dirty="0"/>
              <a:t>: Use a slide encoder with </a:t>
            </a:r>
            <a:r>
              <a:rPr lang="en-US" sz="1200" dirty="0" err="1"/>
              <a:t>LongNet</a:t>
            </a:r>
            <a:r>
              <a:rPr lang="en-US" sz="1200" dirty="0"/>
              <a:t> to generate contextualized embeddings from the sequence, capturing global features across the entire slide.</a:t>
            </a:r>
          </a:p>
          <a:p>
            <a:r>
              <a:rPr lang="en-US" sz="1200" b="1" dirty="0"/>
              <a:t>Aggregation</a:t>
            </a:r>
            <a:r>
              <a:rPr lang="en-US" sz="1200" dirty="0"/>
              <a:t>: Apply a </a:t>
            </a:r>
            <a:r>
              <a:rPr lang="en-US" sz="1200" dirty="0" err="1"/>
              <a:t>softmax</a:t>
            </a:r>
            <a:r>
              <a:rPr lang="en-US" sz="1200" dirty="0"/>
              <a:t> attention layer to aggregate the slide-level embeddings for downstream clinical tasks.</a:t>
            </a:r>
          </a:p>
          <a:p>
            <a:r>
              <a:rPr lang="en-US" sz="1200" b="1" dirty="0"/>
              <a:t>Fine-Tuning</a:t>
            </a:r>
            <a:r>
              <a:rPr lang="en-US" sz="1200" dirty="0"/>
              <a:t>: Fine-tune the pretrained model on specific tasks using relevant data.</a:t>
            </a:r>
          </a:p>
          <a:p>
            <a:r>
              <a:rPr lang="en-US" sz="1200" b="1" dirty="0"/>
              <a:t>Evaluation</a:t>
            </a:r>
            <a:r>
              <a:rPr lang="en-US" sz="1200" dirty="0"/>
              <a:t>: Test and evaluate the model on various clinical applications.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3FD01-8A78-F64F-8FDC-E4E2A2E5AAD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24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E1B59-E56D-2D5C-5593-A2116BB809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59D043-6464-474C-E6BF-6FBABADF4E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63582-8E25-99BB-0B1C-7E43BA6AA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89741-E671-A8DF-BC27-83E44A5E3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ADAEA-2810-BEFE-1F45-EFB004A98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90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0B203-DEBC-877F-41DE-93B10D33A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1E680D-326F-94B0-7337-6DE5DA95F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D0564-0913-EF1A-4DFC-250B45D7F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B44BF-3645-CA35-0C74-9FBC65C2D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78E95-69CB-9B33-04F6-CFF13D96C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345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F8613-99F5-7A5E-AF89-3B969AB735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6A97C0-54D4-50AC-CC37-A4594C213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89259-54B4-654D-B0A8-CC59E2987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8D624-3E9E-AE85-D744-CBC9AD8AD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AC2CB-B4E9-C623-678B-2D007A476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41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B9A31-A70F-D280-B3B3-E1C7571B3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BA171-E762-ED2F-76BD-D4EE04465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DBCA6-B8E0-01FC-CE79-620889455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2F125-5187-0CAE-A000-083243F98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A87AE8-63A0-9593-741C-ACD4FB877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15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EC51B-DB12-D34E-BAF7-8355E6D94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E9BA0A-4BCB-42F6-A870-FC3A258A5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BFE60-9676-1F67-5B3B-D85BF9611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9DE8A-D461-D7B1-9056-43A45BD93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3E024-AA84-3F96-119C-325C25CE0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908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E161-E15B-2AED-1DA2-9F9F16D78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CE5F3-B20E-0DE7-DF0E-370A241859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B440C1-71D5-C519-943E-4AC54FCB7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CC7C8-6237-792B-633F-C6E59CD08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3894A-8189-A680-7FC0-C9493A1C0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DF7EB-42AF-05EC-A33A-DBBCEC68C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3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876D3-8658-D5BE-7D1D-408BB309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63FE09-069A-9311-F404-4D524AA05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B69A2-5023-365F-CCC8-4EB1B6E75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F37247-8DCB-162D-ADFC-B9FFD0034C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F17569-8C58-CF6B-2008-55DBBDBC98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7FB1B0-D915-B666-F43C-1D7172D00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442E6B-65B6-EA36-4142-5BF28CF40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FEF119-B222-5D53-7071-E031946A4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44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C30FF-CA7F-3E53-8424-01FE1444C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201EC-72EB-DB70-913B-63B4ADF26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5CCA0C-E878-6BBA-0E27-BF1F005A8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9A848-6B61-F7F9-488B-1A0AA47E6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426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A156BD-D446-5B5C-9823-F1054FAC1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C499A-3D41-67C1-0959-69EBA9F9D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CA509-7086-597C-9D4F-3A7ABE4F4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954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232DD-ADD0-30B3-9C2C-87BDA51D1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6BADA-57FB-AA4F-9CA2-860E56858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F2241-198C-2244-E014-14701D76C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2D000-8245-5AF2-125E-2FEEE9946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8F8873-D752-07F0-2BF3-B82AE3B7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34236B-45A0-8355-4053-5BFFB6820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06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FC6E5-13CB-4370-88F0-1139F9B4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C70129-3217-F5D9-8EA2-43675B6E19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EB94F-4C1D-5CF3-1601-243A4DF0C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CE5DD-5CD6-37BD-2B84-07771BA49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8091AE-352B-4B5D-E4FA-648F84861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BC8952-ECFA-FA9A-1F00-F046BB004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890D1E-9296-D591-415C-B0EB8E75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BFB52E-283A-5623-1324-7DA2CE7D5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DA65F-8C1C-4F2C-7ECD-274583290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8C0CF-55C1-4E43-9BA3-DE99E67AD750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44E7C-DEC2-814B-7417-F6634A8408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5CF71-EA6E-ACEB-DF23-6AD7B02A18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E5347-1239-E54C-9D90-F65C9D4E6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6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113084-B251-78BF-E28A-B01EB7FBC12A}"/>
              </a:ext>
            </a:extLst>
          </p:cNvPr>
          <p:cNvSpPr/>
          <p:nvPr/>
        </p:nvSpPr>
        <p:spPr>
          <a:xfrm>
            <a:off x="938291" y="1479194"/>
            <a:ext cx="384881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Paper 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review</a:t>
            </a:r>
          </a:p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4CB519-45CF-A518-E574-F81E104686DD}"/>
              </a:ext>
            </a:extLst>
          </p:cNvPr>
          <p:cNvSpPr txBox="1"/>
          <p:nvPr/>
        </p:nvSpPr>
        <p:spPr>
          <a:xfrm>
            <a:off x="938291" y="2913529"/>
            <a:ext cx="72285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 Whole-slide foundation model for digital pathology from real-world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2CE2DA-25C8-654B-C62B-983025512712}"/>
              </a:ext>
            </a:extLst>
          </p:cNvPr>
          <p:cNvSpPr txBox="1"/>
          <p:nvPr/>
        </p:nvSpPr>
        <p:spPr>
          <a:xfrm>
            <a:off x="938291" y="5853953"/>
            <a:ext cx="4607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Credits: </a:t>
            </a:r>
            <a:r>
              <a:rPr lang="en-US" dirty="0" err="1"/>
              <a:t>Ao</a:t>
            </a:r>
            <a:r>
              <a:rPr lang="en-US" dirty="0"/>
              <a:t> Dong, John(</a:t>
            </a:r>
            <a:r>
              <a:rPr lang="en-US" dirty="0" err="1"/>
              <a:t>chenxi</a:t>
            </a:r>
            <a:r>
              <a:rPr lang="en-US" dirty="0"/>
              <a:t>) Song</a:t>
            </a:r>
          </a:p>
        </p:txBody>
      </p:sp>
    </p:spTree>
    <p:extLst>
      <p:ext uri="{BB962C8B-B14F-4D97-AF65-F5344CB8AC3E}">
        <p14:creationId xmlns:p14="http://schemas.microsoft.com/office/powerpoint/2010/main" val="4055972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4946F7-1082-F824-DD99-7ADC00205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99" y="709612"/>
            <a:ext cx="9982201" cy="5614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61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AF7C454-CAA4-346A-AFD7-D0A7755D1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9407" y="803390"/>
            <a:ext cx="9553021" cy="537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49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A581D6D-FF31-2E05-39B6-B77A0C1A3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3995" y="699747"/>
            <a:ext cx="9704010" cy="545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83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CF4177-967F-BBC9-227E-42FC43BC9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8164" y="833097"/>
            <a:ext cx="9635672" cy="542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651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CE5AF4-5EB5-9B92-A23F-51316A909C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7518" y="925286"/>
            <a:ext cx="9316964" cy="524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72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12E954-A745-8015-FAB2-A24896105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0109" y="903515"/>
            <a:ext cx="9471781" cy="532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88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3806E4-524A-802C-2416-722964FB2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23" y="555360"/>
            <a:ext cx="7514897" cy="57472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66DEF8-BC25-C207-4E22-5DC9A25BD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083" y="4196249"/>
            <a:ext cx="5213131" cy="16468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7A0784-31D6-5228-5373-83B88E87581D}"/>
              </a:ext>
            </a:extLst>
          </p:cNvPr>
          <p:cNvSpPr txBox="1"/>
          <p:nvPr/>
        </p:nvSpPr>
        <p:spPr>
          <a:xfrm>
            <a:off x="178676" y="6488668"/>
            <a:ext cx="8732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LONGNET: Scaling Transformers to 1,000,000,000 Tokens: https://</a:t>
            </a:r>
            <a:r>
              <a:rPr lang="en-US" dirty="0" err="1"/>
              <a:t>arxiv.org</a:t>
            </a:r>
            <a:r>
              <a:rPr lang="en-US" dirty="0"/>
              <a:t>/pdf/2307.02486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346058-7907-9E23-39E0-1C2EC681021A}"/>
              </a:ext>
            </a:extLst>
          </p:cNvPr>
          <p:cNvSpPr txBox="1"/>
          <p:nvPr/>
        </p:nvSpPr>
        <p:spPr>
          <a:xfrm>
            <a:off x="642257" y="324527"/>
            <a:ext cx="2627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Slide-level</a:t>
            </a:r>
            <a:r>
              <a:rPr lang="zh-CN" altLang="en-US" sz="2400" dirty="0"/>
              <a:t> </a:t>
            </a:r>
            <a:r>
              <a:rPr lang="en-US" altLang="zh-CN" sz="2400" dirty="0"/>
              <a:t>encoder</a:t>
            </a:r>
            <a:r>
              <a:rPr lang="zh-CN" altLang="en-US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73424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E7A0784-31D6-5228-5373-83B88E87581D}"/>
              </a:ext>
            </a:extLst>
          </p:cNvPr>
          <p:cNvSpPr txBox="1"/>
          <p:nvPr/>
        </p:nvSpPr>
        <p:spPr>
          <a:xfrm>
            <a:off x="178676" y="6488668"/>
            <a:ext cx="836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>
                <a:effectLst/>
                <a:latin typeface="NimbusRomNo9L"/>
              </a:rPr>
              <a:t>Masked Autoencoders Are Scalable Vision Learners</a:t>
            </a:r>
            <a:r>
              <a:rPr lang="en-US" dirty="0"/>
              <a:t>: https://</a:t>
            </a:r>
            <a:r>
              <a:rPr lang="en-US" dirty="0" err="1"/>
              <a:t>arxiv.org</a:t>
            </a:r>
            <a:r>
              <a:rPr lang="en-US" dirty="0"/>
              <a:t>/pdf/2111.06377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28602F-D4C5-23E9-7BA4-9EA50B892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36" y="1727072"/>
            <a:ext cx="5973357" cy="3403854"/>
          </a:xfrm>
          <a:prstGeom prst="rect">
            <a:avLst/>
          </a:prstGeom>
        </p:spPr>
      </p:pic>
      <p:pic>
        <p:nvPicPr>
          <p:cNvPr id="2" name="Picture 2" descr="Fig. 1">
            <a:extLst>
              <a:ext uri="{FF2B5EF4-FFF2-40B4-BE49-F238E27FC236}">
                <a16:creationId xmlns:a16="http://schemas.microsoft.com/office/drawing/2014/main" id="{50345432-D349-02D6-B3C6-A99E3A333C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63" t="38927"/>
          <a:stretch/>
        </p:blipFill>
        <p:spPr bwMode="auto">
          <a:xfrm>
            <a:off x="7189075" y="837681"/>
            <a:ext cx="3615558" cy="518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B633C6-DB1C-A9CB-A52F-555EA3F6C72A}"/>
              </a:ext>
            </a:extLst>
          </p:cNvPr>
          <p:cNvSpPr txBox="1"/>
          <p:nvPr/>
        </p:nvSpPr>
        <p:spPr>
          <a:xfrm>
            <a:off x="642257" y="324527"/>
            <a:ext cx="2627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Slide-level</a:t>
            </a:r>
            <a:r>
              <a:rPr lang="zh-CN" altLang="en-US" sz="2400" dirty="0"/>
              <a:t> </a:t>
            </a:r>
            <a:r>
              <a:rPr lang="en-US" altLang="zh-CN" sz="2400" dirty="0"/>
              <a:t>encoder</a:t>
            </a:r>
            <a:r>
              <a:rPr lang="zh-CN" altLang="en-US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649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ig. 1">
            <a:extLst>
              <a:ext uri="{FF2B5EF4-FFF2-40B4-BE49-F238E27FC236}">
                <a16:creationId xmlns:a16="http://schemas.microsoft.com/office/drawing/2014/main" id="{7BA0BE57-5F2D-886F-7F4E-3EC5588A72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675" y="0"/>
            <a:ext cx="74850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2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9482B5-2F69-5E4D-2F6B-99FDC58ED12C}"/>
              </a:ext>
            </a:extLst>
          </p:cNvPr>
          <p:cNvSpPr txBox="1"/>
          <p:nvPr/>
        </p:nvSpPr>
        <p:spPr>
          <a:xfrm>
            <a:off x="819807" y="687298"/>
            <a:ext cx="10552386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Fine-Tuning</a:t>
            </a:r>
            <a:r>
              <a:rPr lang="en-US" sz="2400" dirty="0"/>
              <a:t>: Fine-tune the pretrained model on specific tasks</a:t>
            </a:r>
            <a:r>
              <a:rPr lang="zh-CN" altLang="en-US" sz="2400" dirty="0"/>
              <a:t> </a:t>
            </a:r>
            <a:r>
              <a:rPr lang="en-US" altLang="zh-CN" sz="2400" dirty="0"/>
              <a:t>(mutation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prediction,</a:t>
            </a:r>
            <a:r>
              <a:rPr lang="zh-CN" altLang="en-US" sz="2400" dirty="0"/>
              <a:t> </a:t>
            </a:r>
            <a:r>
              <a:rPr lang="en-US" altLang="zh-CN" sz="2400" dirty="0"/>
              <a:t>cancer</a:t>
            </a:r>
            <a:r>
              <a:rPr lang="zh-CN" altLang="en-US" sz="2400" dirty="0"/>
              <a:t> </a:t>
            </a:r>
            <a:r>
              <a:rPr lang="en-US" altLang="zh-CN" sz="2400" dirty="0"/>
              <a:t>subtyping)</a:t>
            </a:r>
            <a:r>
              <a:rPr lang="en-US" sz="2400" dirty="0"/>
              <a:t> using relevant data.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Freeze Tile Encoder: </a:t>
            </a:r>
            <a:r>
              <a:rPr lang="en-US" sz="2400" dirty="0"/>
              <a:t>The pretrained tile encoder is frozen to retain the learned local features without updating them during fine-tuning.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Fine-Tune </a:t>
            </a:r>
            <a:r>
              <a:rPr lang="en-US" sz="2400" b="1" dirty="0" err="1"/>
              <a:t>LongNet</a:t>
            </a:r>
            <a:r>
              <a:rPr lang="en-US" sz="2400" b="1" dirty="0"/>
              <a:t> Slide Encoder: </a:t>
            </a:r>
            <a:r>
              <a:rPr lang="en-US" sz="2400" dirty="0"/>
              <a:t>The </a:t>
            </a:r>
            <a:r>
              <a:rPr lang="en-US" sz="2400" dirty="0" err="1"/>
              <a:t>LongNet</a:t>
            </a:r>
            <a:r>
              <a:rPr lang="en-US" sz="2400" dirty="0"/>
              <a:t> slide-level encoder is fine-tuned to adapt to the specific downstream tasks, allowing it to capture global patterns across the slide.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Generate Tile Embeddings: </a:t>
            </a:r>
            <a:r>
              <a:rPr lang="en-US" sz="2400" dirty="0" err="1"/>
              <a:t>LongNet</a:t>
            </a:r>
            <a:r>
              <a:rPr lang="en-US" sz="2400" dirty="0"/>
              <a:t> produces contextualized embeddings for each tile in the slide.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Aggregate with ABMIL: </a:t>
            </a:r>
            <a:r>
              <a:rPr lang="en-US" sz="2400" dirty="0"/>
              <a:t>A shallow ABMIL layer aggregates these embeddings into a single slide-level embedding.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Downstream Prediction: </a:t>
            </a:r>
            <a:r>
              <a:rPr lang="en-US" sz="2400" dirty="0"/>
              <a:t>The aggregated slide embedding is used in additional classifiers for specific predictions or tasks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such</a:t>
            </a:r>
            <a:r>
              <a:rPr lang="zh-CN" altLang="en-US" sz="2400" dirty="0"/>
              <a:t> </a:t>
            </a:r>
            <a:r>
              <a:rPr lang="en-US" altLang="zh-CN" sz="2400" dirty="0"/>
              <a:t>as</a:t>
            </a:r>
            <a:r>
              <a:rPr lang="zh-CN" altLang="en-US" sz="2400" dirty="0"/>
              <a:t> </a:t>
            </a:r>
            <a:r>
              <a:rPr lang="en-US" altLang="zh-CN" sz="2400" dirty="0"/>
              <a:t>image</a:t>
            </a:r>
            <a:r>
              <a:rPr lang="zh-CN" altLang="en-US" sz="2400" dirty="0"/>
              <a:t> </a:t>
            </a:r>
            <a:r>
              <a:rPr lang="en-US" altLang="zh-CN" sz="2400" dirty="0"/>
              <a:t>classification</a:t>
            </a:r>
            <a:r>
              <a:rPr lang="zh-CN" altLang="en-US" sz="2400" dirty="0"/>
              <a:t> </a:t>
            </a:r>
            <a:r>
              <a:rPr lang="en-US" altLang="zh-CN" sz="2400" dirty="0"/>
              <a:t>task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mutation</a:t>
            </a:r>
            <a:r>
              <a:rPr lang="zh-CN" altLang="en-US" sz="2400" dirty="0"/>
              <a:t> </a:t>
            </a:r>
            <a:r>
              <a:rPr lang="en-US" altLang="zh-CN" sz="2400" dirty="0"/>
              <a:t>prediction</a:t>
            </a:r>
            <a:r>
              <a:rPr lang="en-US" sz="2400" dirty="0"/>
              <a:t>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12144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DBC564-6D78-DCB5-0AEF-C33247F58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954" y="1131919"/>
            <a:ext cx="8668091" cy="431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119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B340814-B3C1-7A6C-E1F8-D25D72D98A3A}"/>
              </a:ext>
            </a:extLst>
          </p:cNvPr>
          <p:cNvSpPr txBox="1"/>
          <p:nvPr/>
        </p:nvSpPr>
        <p:spPr>
          <a:xfrm>
            <a:off x="1640048" y="102823"/>
            <a:ext cx="6097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Prov-</a:t>
            </a:r>
            <a:r>
              <a:rPr lang="en-US" b="1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GigaPath</a:t>
            </a:r>
            <a:r>
              <a:rPr lang="en-US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 improves </a:t>
            </a:r>
            <a:r>
              <a:rPr lang="en-US" altLang="zh-CN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cancer</a:t>
            </a:r>
            <a:r>
              <a:rPr lang="zh-CN" altLang="en-US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 </a:t>
            </a:r>
            <a:r>
              <a:rPr lang="en-US" altLang="zh-CN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subtyping</a:t>
            </a:r>
            <a:endParaRPr lang="en-US" b="1" i="0" dirty="0">
              <a:solidFill>
                <a:srgbClr val="222222"/>
              </a:solidFill>
              <a:effectLst/>
              <a:highlight>
                <a:srgbClr val="FFFFFF"/>
              </a:highlight>
              <a:latin typeface="Harding"/>
            </a:endParaRPr>
          </a:p>
        </p:txBody>
      </p:sp>
      <p:pic>
        <p:nvPicPr>
          <p:cNvPr id="6146" name="Picture 2" descr="Fig. 3">
            <a:extLst>
              <a:ext uri="{FF2B5EF4-FFF2-40B4-BE49-F238E27FC236}">
                <a16:creationId xmlns:a16="http://schemas.microsoft.com/office/drawing/2014/main" id="{EBED2B63-3F51-CA8E-C8AE-A3D67187B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767" y="559632"/>
            <a:ext cx="8854466" cy="6195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479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Fig. 2">
            <a:extLst>
              <a:ext uri="{FF2B5EF4-FFF2-40B4-BE49-F238E27FC236}">
                <a16:creationId xmlns:a16="http://schemas.microsoft.com/office/drawing/2014/main" id="{62075907-4E68-6E9F-827D-A9BC58152D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93" b="31714"/>
          <a:stretch/>
        </p:blipFill>
        <p:spPr bwMode="auto">
          <a:xfrm>
            <a:off x="1640048" y="472155"/>
            <a:ext cx="8911903" cy="591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AB165F-75DE-E85B-7A6F-A56E9A722CC8}"/>
              </a:ext>
            </a:extLst>
          </p:cNvPr>
          <p:cNvSpPr txBox="1"/>
          <p:nvPr/>
        </p:nvSpPr>
        <p:spPr>
          <a:xfrm>
            <a:off x="1621597" y="6445665"/>
            <a:ext cx="9872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TMB:</a:t>
            </a:r>
            <a:r>
              <a:rPr lang="zh-CN" altLang="en-US" sz="1400" dirty="0"/>
              <a:t> </a:t>
            </a:r>
            <a:r>
              <a:rPr lang="en-US" sz="14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tumour</a:t>
            </a:r>
            <a:r>
              <a:rPr lang="en-US" sz="1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 mutation burden (TMB), a predictive biomarker in solid </a:t>
            </a:r>
            <a:r>
              <a:rPr lang="en-US" sz="14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tumours</a:t>
            </a:r>
            <a:r>
              <a:rPr lang="en-US" sz="1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 that is particularly relevant for immunotherapy</a:t>
            </a: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340814-B3C1-7A6C-E1F8-D25D72D98A3A}"/>
              </a:ext>
            </a:extLst>
          </p:cNvPr>
          <p:cNvSpPr txBox="1"/>
          <p:nvPr/>
        </p:nvSpPr>
        <p:spPr>
          <a:xfrm>
            <a:off x="1640048" y="102823"/>
            <a:ext cx="6097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Prov-</a:t>
            </a:r>
            <a:r>
              <a:rPr lang="en-US" b="1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GigaPath</a:t>
            </a:r>
            <a:r>
              <a:rPr lang="en-US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 improves mutation prediction</a:t>
            </a:r>
          </a:p>
        </p:txBody>
      </p:sp>
    </p:spTree>
    <p:extLst>
      <p:ext uri="{BB962C8B-B14F-4D97-AF65-F5344CB8AC3E}">
        <p14:creationId xmlns:p14="http://schemas.microsoft.com/office/powerpoint/2010/main" val="854461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C5086A-F2D0-C189-A111-16BBC722C3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5899" y="1012371"/>
            <a:ext cx="9220201" cy="518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97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2486603-991E-B984-2556-7487323E79D7}"/>
              </a:ext>
            </a:extLst>
          </p:cNvPr>
          <p:cNvSpPr txBox="1"/>
          <p:nvPr/>
        </p:nvSpPr>
        <p:spPr>
          <a:xfrm>
            <a:off x="830317" y="430924"/>
            <a:ext cx="1055238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Three</a:t>
            </a:r>
            <a:r>
              <a:rPr lang="zh-CN" altLang="en-US" sz="2400" dirty="0"/>
              <a:t> </a:t>
            </a:r>
            <a:r>
              <a:rPr lang="en-US" altLang="zh-CN" sz="2400" dirty="0"/>
              <a:t>challenges</a:t>
            </a:r>
            <a:r>
              <a:rPr lang="zh-CN" altLang="en-US" sz="2400" dirty="0"/>
              <a:t> </a:t>
            </a:r>
            <a:r>
              <a:rPr lang="en-US" altLang="zh-CN" sz="2400" dirty="0"/>
              <a:t>addressed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Prov-</a:t>
            </a:r>
            <a:r>
              <a:rPr lang="en-US" altLang="zh-CN" sz="2400" dirty="0" err="1"/>
              <a:t>GigaPath</a:t>
            </a:r>
            <a:r>
              <a:rPr lang="en-US" altLang="zh-CN" sz="2400" dirty="0"/>
              <a:t>:</a:t>
            </a:r>
          </a:p>
          <a:p>
            <a:endParaRPr lang="en-US" altLang="zh-CN" sz="2400" dirty="0"/>
          </a:p>
          <a:p>
            <a:pPr marL="457200" indent="-457200">
              <a:buAutoNum type="arabicPeriod"/>
            </a:pPr>
            <a:r>
              <a:rPr lang="en-US" altLang="zh-CN" sz="2400" b="1" dirty="0"/>
              <a:t>Publicly available pathology data are relatively scarce and of varying quality.</a:t>
            </a:r>
            <a:endParaRPr lang="en-US" sz="2400" b="1" dirty="0"/>
          </a:p>
          <a:p>
            <a:pPr marL="457200" indent="-457200">
              <a:buFont typeface="Wingdings" pitchFamily="2" charset="2"/>
              <a:buChar char="ü"/>
            </a:pPr>
            <a:r>
              <a:rPr lang="en-US" altLang="zh-CN" sz="2400" dirty="0"/>
              <a:t>Prov-</a:t>
            </a:r>
            <a:r>
              <a:rPr lang="en-US" altLang="zh-CN" sz="2400" dirty="0" err="1"/>
              <a:t>GigaPath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pre-trained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Prov-Path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which</a:t>
            </a:r>
            <a:r>
              <a:rPr lang="zh-CN" altLang="en-US" sz="2400" dirty="0"/>
              <a:t> </a:t>
            </a:r>
            <a:r>
              <a:rPr lang="en-US" altLang="zh-CN" sz="2400" dirty="0"/>
              <a:t>contains </a:t>
            </a:r>
            <a:r>
              <a:rPr lang="en-US" altLang="zh-CN" sz="2400" dirty="0">
                <a:solidFill>
                  <a:srgbClr val="FF0000"/>
                </a:solidFill>
              </a:rPr>
              <a:t>1,384,860,229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/>
              <a:t>256X256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image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tiles</a:t>
            </a:r>
            <a:r>
              <a:rPr lang="zh-CN" altLang="en-US" sz="2400" dirty="0"/>
              <a:t> </a:t>
            </a:r>
            <a:r>
              <a:rPr lang="en-US" altLang="zh-CN" sz="2400" dirty="0"/>
              <a:t>from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171,189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slides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covering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31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major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tissue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types</a:t>
            </a:r>
            <a:r>
              <a:rPr lang="en-US" altLang="zh-CN" sz="2400" dirty="0"/>
              <a:t>.</a:t>
            </a:r>
          </a:p>
          <a:p>
            <a:pPr marL="457200" indent="-457200">
              <a:buFont typeface="Wingdings" pitchFamily="2" charset="2"/>
              <a:buChar char="ü"/>
            </a:pPr>
            <a:endParaRPr lang="en-US" sz="2400" dirty="0"/>
          </a:p>
          <a:p>
            <a:r>
              <a:rPr lang="en-US" altLang="zh-CN" sz="2400" b="1" dirty="0"/>
              <a:t>2.</a:t>
            </a:r>
            <a:r>
              <a:rPr lang="zh-CN" altLang="en-US" sz="2400" b="1" dirty="0"/>
              <a:t>   </a:t>
            </a:r>
            <a:r>
              <a:rPr lang="en-US" altLang="zh-CN" sz="2400" b="1" dirty="0"/>
              <a:t>the resulting foundation models are typically not accessible to the public, thus limiting their broader applicability in clinical research and applications.</a:t>
            </a:r>
            <a:endParaRPr lang="en-US" sz="2400" b="1" dirty="0"/>
          </a:p>
          <a:p>
            <a:pPr marL="457200" indent="-457200">
              <a:buFont typeface="Wingdings" pitchFamily="2" charset="2"/>
              <a:buChar char="ü"/>
            </a:pPr>
            <a:r>
              <a:rPr lang="en-US" altLang="zh-CN" sz="2400" dirty="0"/>
              <a:t>Prov-</a:t>
            </a:r>
            <a:r>
              <a:rPr lang="en-US" altLang="zh-CN" sz="2400" dirty="0" err="1"/>
              <a:t>GigaPath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fully open-weight, including source code and pretrained model weights.</a:t>
            </a:r>
          </a:p>
          <a:p>
            <a:pPr marL="457200" indent="-457200">
              <a:buFont typeface="Wingdings" pitchFamily="2" charset="2"/>
              <a:buChar char="ü"/>
            </a:pPr>
            <a:endParaRPr lang="en-US" sz="2400" dirty="0"/>
          </a:p>
          <a:p>
            <a:r>
              <a:rPr lang="en-US" altLang="zh-CN" sz="2400" b="1" dirty="0"/>
              <a:t>3.</a:t>
            </a:r>
            <a:r>
              <a:rPr lang="zh-CN" altLang="en-US" sz="2400" b="1" dirty="0"/>
              <a:t>   </a:t>
            </a:r>
            <a:r>
              <a:rPr lang="en-US" altLang="zh-CN" sz="2400" b="1" dirty="0"/>
              <a:t>it is challenging to design a model architecture that can effectively capture both local patterns in individual tiles and global patterns across whole slides.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zh-CN" altLang="en-US" sz="2400" dirty="0"/>
              <a:t>  </a:t>
            </a:r>
            <a:r>
              <a:rPr lang="en-US" sz="2400" dirty="0" err="1">
                <a:solidFill>
                  <a:srgbClr val="FF0000"/>
                </a:solidFill>
              </a:rPr>
              <a:t>GigaPath</a:t>
            </a:r>
            <a:r>
              <a:rPr lang="en-US" sz="2400" dirty="0"/>
              <a:t>, a novel vision transformer for pretraining large pathology foundation models on gigapixel pathology slides.</a:t>
            </a:r>
          </a:p>
          <a:p>
            <a:pPr marL="342900" indent="-342900">
              <a:buFont typeface="Wingdings" pitchFamily="2" charset="2"/>
              <a:buChar char="ü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38164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EE007F-911A-EF80-A6FA-5FC78CB32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12" y="838333"/>
            <a:ext cx="6813788" cy="39506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85596B-A926-3024-F9E2-C106F1734F0C}"/>
              </a:ext>
            </a:extLst>
          </p:cNvPr>
          <p:cNvSpPr txBox="1"/>
          <p:nvPr/>
        </p:nvSpPr>
        <p:spPr>
          <a:xfrm>
            <a:off x="2011518" y="4874146"/>
            <a:ext cx="81689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Prov-</a:t>
            </a:r>
            <a:r>
              <a:rPr lang="en-US" altLang="zh-CN" sz="2000" dirty="0" err="1"/>
              <a:t>GigaPath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pre-trained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Prov-Path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/>
              <a:t>which</a:t>
            </a:r>
            <a:r>
              <a:rPr lang="zh-CN" altLang="en-US" sz="2000" dirty="0"/>
              <a:t> </a:t>
            </a:r>
            <a:r>
              <a:rPr lang="en-US" altLang="zh-CN" sz="2000" dirty="0"/>
              <a:t>contains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1,384,860,229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image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tiles</a:t>
            </a:r>
            <a:r>
              <a:rPr lang="zh-CN" altLang="en-US" sz="2000" dirty="0"/>
              <a:t> </a:t>
            </a:r>
            <a:r>
              <a:rPr lang="en-US" altLang="zh-CN" sz="2000" dirty="0"/>
              <a:t>from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171,189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slides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/>
              <a:t>covering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31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major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tissue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types</a:t>
            </a:r>
            <a:r>
              <a:rPr lang="en-US" altLang="zh-CN" sz="2000" dirty="0"/>
              <a:t>.</a:t>
            </a:r>
          </a:p>
          <a:p>
            <a:endParaRPr lang="en-US" altLang="zh-CN" sz="2000" dirty="0"/>
          </a:p>
          <a:p>
            <a:r>
              <a:rPr lang="en-US" altLang="zh-CN" sz="2000" dirty="0"/>
              <a:t>Tiles with an occupancy value of less than 0.1, determined by the Otsu algorithm, were discarded to focus on tissue-covered regions.</a:t>
            </a:r>
          </a:p>
          <a:p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432DA8-DF15-07C9-7544-BB956DE4FF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91" t="3671" r="15301" b="18065"/>
          <a:stretch/>
        </p:blipFill>
        <p:spPr>
          <a:xfrm>
            <a:off x="7272411" y="1068225"/>
            <a:ext cx="4213077" cy="289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85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2486603-991E-B984-2556-7487323E79D7}"/>
              </a:ext>
            </a:extLst>
          </p:cNvPr>
          <p:cNvSpPr txBox="1"/>
          <p:nvPr/>
        </p:nvSpPr>
        <p:spPr>
          <a:xfrm>
            <a:off x="830317" y="430924"/>
            <a:ext cx="1055238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Three</a:t>
            </a:r>
            <a:r>
              <a:rPr lang="zh-CN" altLang="en-US" sz="2400" dirty="0"/>
              <a:t> </a:t>
            </a:r>
            <a:r>
              <a:rPr lang="en-US" altLang="zh-CN" sz="2400" dirty="0"/>
              <a:t>challenges</a:t>
            </a:r>
            <a:r>
              <a:rPr lang="zh-CN" altLang="en-US" sz="2400" dirty="0"/>
              <a:t> </a:t>
            </a:r>
            <a:r>
              <a:rPr lang="en-US" altLang="zh-CN" sz="2400" dirty="0"/>
              <a:t>addressed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Prov-</a:t>
            </a:r>
            <a:r>
              <a:rPr lang="en-US" altLang="zh-CN" sz="2400" dirty="0" err="1"/>
              <a:t>GigaPath</a:t>
            </a:r>
            <a:r>
              <a:rPr lang="en-US" altLang="zh-CN" sz="2400" dirty="0"/>
              <a:t>:</a:t>
            </a:r>
          </a:p>
          <a:p>
            <a:endParaRPr lang="en-US" altLang="zh-CN" sz="2400" dirty="0"/>
          </a:p>
          <a:p>
            <a:pPr marL="457200" indent="-457200">
              <a:buAutoNum type="arabicPeriod"/>
            </a:pPr>
            <a:r>
              <a:rPr lang="en-US" altLang="zh-CN" sz="2400" b="1" dirty="0"/>
              <a:t>Publicly available pathology data are relatively scarce and of varying quality.</a:t>
            </a:r>
            <a:endParaRPr lang="en-US" sz="2400" b="1" dirty="0"/>
          </a:p>
          <a:p>
            <a:pPr marL="457200" indent="-457200">
              <a:buFont typeface="Wingdings" pitchFamily="2" charset="2"/>
              <a:buChar char="ü"/>
            </a:pPr>
            <a:r>
              <a:rPr lang="en-US" altLang="zh-CN" sz="2400" dirty="0"/>
              <a:t>Prov-</a:t>
            </a:r>
            <a:r>
              <a:rPr lang="en-US" altLang="zh-CN" sz="2400" dirty="0" err="1"/>
              <a:t>GigaPath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pre-trained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Prov-Path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which</a:t>
            </a:r>
            <a:r>
              <a:rPr lang="zh-CN" altLang="en-US" sz="2400" dirty="0"/>
              <a:t> </a:t>
            </a:r>
            <a:r>
              <a:rPr lang="en-US" altLang="zh-CN" sz="2400" dirty="0"/>
              <a:t>contains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1,384,860,229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image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tiles</a:t>
            </a:r>
            <a:r>
              <a:rPr lang="zh-CN" altLang="en-US" sz="2400" dirty="0"/>
              <a:t> </a:t>
            </a:r>
            <a:r>
              <a:rPr lang="en-US" altLang="zh-CN" sz="2400" dirty="0"/>
              <a:t>from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171,189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slides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covering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31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major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tissue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types</a:t>
            </a:r>
            <a:r>
              <a:rPr lang="en-US" altLang="zh-CN" sz="2400" dirty="0"/>
              <a:t>.</a:t>
            </a:r>
          </a:p>
          <a:p>
            <a:pPr marL="457200" indent="-457200">
              <a:buFont typeface="Wingdings" pitchFamily="2" charset="2"/>
              <a:buChar char="ü"/>
            </a:pPr>
            <a:endParaRPr lang="en-US" sz="2400" dirty="0"/>
          </a:p>
          <a:p>
            <a:r>
              <a:rPr lang="en-US" altLang="zh-CN" sz="2400" b="1" dirty="0"/>
              <a:t>2.</a:t>
            </a:r>
            <a:r>
              <a:rPr lang="zh-CN" altLang="en-US" sz="2400" b="1" dirty="0"/>
              <a:t>   </a:t>
            </a:r>
            <a:r>
              <a:rPr lang="en-US" altLang="zh-CN" sz="2400" b="1" dirty="0"/>
              <a:t>the resulting foundation models are typically not accessible to the public, thus limiting their broader applicability in clinical research and applications.</a:t>
            </a:r>
            <a:endParaRPr lang="en-US" sz="2400" b="1" dirty="0"/>
          </a:p>
          <a:p>
            <a:pPr marL="457200" indent="-457200">
              <a:buFont typeface="Wingdings" pitchFamily="2" charset="2"/>
              <a:buChar char="ü"/>
            </a:pPr>
            <a:r>
              <a:rPr lang="en-US" altLang="zh-CN" sz="2400" dirty="0"/>
              <a:t>Prov-</a:t>
            </a:r>
            <a:r>
              <a:rPr lang="en-US" altLang="zh-CN" sz="2400" dirty="0" err="1"/>
              <a:t>GigaPath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fully open-weight, including source code and pretrained model weights.</a:t>
            </a:r>
          </a:p>
          <a:p>
            <a:pPr marL="457200" indent="-457200">
              <a:buFont typeface="Wingdings" pitchFamily="2" charset="2"/>
              <a:buChar char="ü"/>
            </a:pPr>
            <a:endParaRPr lang="en-US" sz="2400" dirty="0"/>
          </a:p>
          <a:p>
            <a:r>
              <a:rPr lang="en-US" altLang="zh-CN" sz="2400" b="1" dirty="0"/>
              <a:t>3.</a:t>
            </a:r>
            <a:r>
              <a:rPr lang="zh-CN" altLang="en-US" sz="2400" b="1" dirty="0"/>
              <a:t>   </a:t>
            </a:r>
            <a:r>
              <a:rPr lang="en-US" altLang="zh-CN" sz="2400" b="1" dirty="0"/>
              <a:t>it is challenging to design a model architecture that can effectively capture both </a:t>
            </a:r>
            <a:r>
              <a:rPr lang="en-US" altLang="zh-CN" sz="2400" b="1" dirty="0">
                <a:solidFill>
                  <a:srgbClr val="FF0000"/>
                </a:solidFill>
              </a:rPr>
              <a:t>local patterns </a:t>
            </a:r>
            <a:r>
              <a:rPr lang="en-US" altLang="zh-CN" sz="2400" b="1" dirty="0"/>
              <a:t>in individual tiles and </a:t>
            </a:r>
            <a:r>
              <a:rPr lang="en-US" altLang="zh-CN" sz="2400" b="1" dirty="0">
                <a:solidFill>
                  <a:srgbClr val="FF0000"/>
                </a:solidFill>
              </a:rPr>
              <a:t>global patterns </a:t>
            </a:r>
            <a:r>
              <a:rPr lang="en-US" altLang="zh-CN" sz="2400" b="1" dirty="0"/>
              <a:t>across whole slides.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zh-CN" altLang="en-US" sz="2400" dirty="0"/>
              <a:t>  </a:t>
            </a:r>
            <a:r>
              <a:rPr lang="en-US" sz="2400" dirty="0" err="1">
                <a:solidFill>
                  <a:srgbClr val="FF0000"/>
                </a:solidFill>
              </a:rPr>
              <a:t>GigaPath</a:t>
            </a:r>
            <a:r>
              <a:rPr lang="en-US" sz="2400" dirty="0"/>
              <a:t>, a novel vision transformer for pretraining large pathology foundation models on gigapixel pathology slides.</a:t>
            </a:r>
          </a:p>
          <a:p>
            <a:pPr marL="342900" indent="-342900">
              <a:buFont typeface="Wingdings" pitchFamily="2" charset="2"/>
              <a:buChar char="ü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99370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9482B5-2F69-5E4D-2F6B-99FDC58ED12C}"/>
              </a:ext>
            </a:extLst>
          </p:cNvPr>
          <p:cNvSpPr txBox="1"/>
          <p:nvPr/>
        </p:nvSpPr>
        <p:spPr>
          <a:xfrm>
            <a:off x="830317" y="430924"/>
            <a:ext cx="1055238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Overview</a:t>
            </a:r>
            <a:endParaRPr lang="en-US" sz="2400" b="1" dirty="0"/>
          </a:p>
          <a:p>
            <a:endParaRPr lang="en-US" sz="2400" b="1" dirty="0"/>
          </a:p>
          <a:p>
            <a:r>
              <a:rPr lang="en-US" altLang="zh-CN" sz="2400" b="1" dirty="0"/>
              <a:t>1.</a:t>
            </a:r>
            <a:r>
              <a:rPr lang="zh-CN" altLang="en-US" sz="2400" b="1" dirty="0"/>
              <a:t> </a:t>
            </a:r>
            <a:r>
              <a:rPr lang="en-US" sz="2400" b="1" dirty="0"/>
              <a:t>Tile Embedding</a:t>
            </a:r>
            <a:r>
              <a:rPr lang="en-US" sz="2400" dirty="0"/>
              <a:t>: Use </a:t>
            </a:r>
            <a:r>
              <a:rPr lang="en-US" sz="2400" dirty="0">
                <a:solidFill>
                  <a:srgbClr val="FF0000"/>
                </a:solidFill>
              </a:rPr>
              <a:t>DINOv2</a:t>
            </a:r>
            <a:r>
              <a:rPr lang="en-US" sz="2400" dirty="0"/>
              <a:t> to pretrain a tile encoder that captures local features from individual image tiles in pathology slides.</a:t>
            </a:r>
            <a:r>
              <a:rPr lang="zh-CN" altLang="en-US" sz="2400" dirty="0"/>
              <a:t> </a:t>
            </a:r>
            <a:r>
              <a:rPr lang="en-US" sz="2400" dirty="0"/>
              <a:t>Convert all tiles into a sequence of </a:t>
            </a:r>
            <a:r>
              <a:rPr lang="en-US" altLang="zh-CN" sz="2400" dirty="0"/>
              <a:t>tile-level</a:t>
            </a:r>
            <a:r>
              <a:rPr lang="zh-CN" altLang="en-US" sz="2400" dirty="0"/>
              <a:t> </a:t>
            </a:r>
            <a:r>
              <a:rPr lang="en-US" altLang="zh-CN" sz="2400" dirty="0"/>
              <a:t>embedding</a:t>
            </a:r>
            <a:r>
              <a:rPr lang="zh-CN" altLang="en-US" sz="2400" dirty="0"/>
              <a:t> </a:t>
            </a:r>
            <a:r>
              <a:rPr lang="en-US" sz="2400" dirty="0"/>
              <a:t>embeddings.</a:t>
            </a:r>
          </a:p>
          <a:p>
            <a:r>
              <a:rPr lang="en-US" altLang="zh-CN" sz="2400" b="1" dirty="0"/>
              <a:t>2.</a:t>
            </a:r>
            <a:r>
              <a:rPr lang="zh-CN" altLang="en-US" sz="2400" b="1" dirty="0"/>
              <a:t> </a:t>
            </a:r>
            <a:r>
              <a:rPr lang="en-US" sz="2400" b="1" dirty="0"/>
              <a:t>Global Feature Encoding</a:t>
            </a:r>
            <a:r>
              <a:rPr lang="en-US" sz="2400" dirty="0"/>
              <a:t>: Use a slide encoder with </a:t>
            </a:r>
            <a:r>
              <a:rPr lang="en-US" sz="2400" dirty="0" err="1">
                <a:solidFill>
                  <a:srgbClr val="FF0000"/>
                </a:solidFill>
              </a:rPr>
              <a:t>LongNet</a:t>
            </a:r>
            <a:r>
              <a:rPr lang="en-US" sz="2400" dirty="0"/>
              <a:t> to generate contextualized embeddings from the sequence, capturing global features across the entire slide.</a:t>
            </a:r>
          </a:p>
          <a:p>
            <a:r>
              <a:rPr lang="en-US" altLang="zh-CN" sz="2400" b="1" dirty="0"/>
              <a:t>3.</a:t>
            </a:r>
            <a:r>
              <a:rPr lang="zh-CN" altLang="en-US" sz="2400" b="1" dirty="0"/>
              <a:t> </a:t>
            </a:r>
            <a:r>
              <a:rPr lang="en-US" sz="2400" b="1" dirty="0"/>
              <a:t>Aggregation</a:t>
            </a:r>
          </a:p>
          <a:p>
            <a:r>
              <a:rPr lang="en-US" altLang="zh-CN" sz="2400" b="1" dirty="0"/>
              <a:t>4.</a:t>
            </a:r>
            <a:r>
              <a:rPr lang="zh-CN" altLang="en-US" sz="2400" b="1" dirty="0"/>
              <a:t> </a:t>
            </a:r>
            <a:r>
              <a:rPr lang="en-US" sz="2400" b="1" dirty="0"/>
              <a:t>Fine-Tuning</a:t>
            </a:r>
          </a:p>
          <a:p>
            <a:r>
              <a:rPr lang="en-US" altLang="zh-CN" sz="2400" b="1" dirty="0"/>
              <a:t>5.</a:t>
            </a:r>
            <a:r>
              <a:rPr lang="zh-CN" altLang="en-US" sz="2400" b="1" dirty="0"/>
              <a:t> </a:t>
            </a:r>
            <a:r>
              <a:rPr lang="en-US" sz="2400" b="1" dirty="0"/>
              <a:t>Evaluation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65502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ig. 1">
            <a:extLst>
              <a:ext uri="{FF2B5EF4-FFF2-40B4-BE49-F238E27FC236}">
                <a16:creationId xmlns:a16="http://schemas.microsoft.com/office/drawing/2014/main" id="{7BA0BE57-5F2D-886F-7F4E-3EC5588A72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2675" y="0"/>
            <a:ext cx="74850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7028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91CA7C-B653-1F67-9B24-5A8327354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790" y="672703"/>
            <a:ext cx="9800167" cy="551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522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172822-5514-7A12-CBBB-9D3653C18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23" y="783772"/>
            <a:ext cx="9792305" cy="550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886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9228</TotalTime>
  <Words>786</Words>
  <Application>Microsoft Macintosh PowerPoint</Application>
  <PresentationFormat>Widescreen</PresentationFormat>
  <Paragraphs>61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Harding</vt:lpstr>
      <vt:lpstr>NimbusRomNo9L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Qiu, Aodong</dc:creator>
  <cp:lastModifiedBy>John Song</cp:lastModifiedBy>
  <cp:revision>3</cp:revision>
  <dcterms:created xsi:type="dcterms:W3CDTF">2024-08-20T02:24:40Z</dcterms:created>
  <dcterms:modified xsi:type="dcterms:W3CDTF">2024-12-09T15:40:24Z</dcterms:modified>
</cp:coreProperties>
</file>

<file path=docProps/thumbnail.jpeg>
</file>